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8"/>
  </p:notesMasterIdLst>
  <p:handoutMasterIdLst>
    <p:handoutMasterId r:id="rId19"/>
  </p:handoutMasterIdLst>
  <p:sldIdLst>
    <p:sldId id="1602" r:id="rId5"/>
    <p:sldId id="1598" r:id="rId6"/>
    <p:sldId id="1606" r:id="rId7"/>
    <p:sldId id="1591" r:id="rId8"/>
    <p:sldId id="1607" r:id="rId9"/>
    <p:sldId id="1590" r:id="rId10"/>
    <p:sldId id="1600" r:id="rId11"/>
    <p:sldId id="1609" r:id="rId12"/>
    <p:sldId id="1610" r:id="rId13"/>
    <p:sldId id="1596" r:id="rId14"/>
    <p:sldId id="1604" r:id="rId15"/>
    <p:sldId id="1579" r:id="rId16"/>
    <p:sldId id="157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Design Guidelines &amp; Fields" id="{FCAE9590-1FC3-4C3E-988E-3DAD4BC4CA4C}">
          <p14:sldIdLst>
            <p14:sldId id="1606"/>
            <p14:sldId id="1591"/>
            <p14:sldId id="1607"/>
            <p14:sldId id="1590"/>
            <p14:sldId id="1600"/>
            <p14:sldId id="1609"/>
            <p14:sldId id="1610"/>
          </p14:sldIdLst>
        </p14:section>
        <p14:section name="Security and Storage Requirements" id="{D076F2EE-AB90-4A7C-9E16-690DAFAA9925}">
          <p14:sldIdLst/>
        </p14:section>
        <p14:section name="Demo" id="{8EE917AF-4458-4A15-9565-E143984308E3}">
          <p14:sldIdLst>
            <p14:sldId id="1596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FFFFFF"/>
    <a:srgbClr val="E4EDF1"/>
    <a:srgbClr val="2F2F2F"/>
    <a:srgbClr val="787878"/>
    <a:srgbClr val="595959"/>
    <a:srgbClr val="A6A6A6"/>
    <a:srgbClr val="7F7F7F"/>
    <a:srgbClr val="00BCF2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7588" autoAdjust="0"/>
  </p:normalViewPr>
  <p:slideViewPr>
    <p:cSldViewPr snapToGrid="0">
      <p:cViewPr varScale="1">
        <p:scale>
          <a:sx n="66" d="100"/>
          <a:sy n="66" d="100"/>
        </p:scale>
        <p:origin x="48" y="630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9/9/2019 12:09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various cards in playground: https://messagecardplayground.azurewebsites.net/</a:t>
            </a:r>
          </a:p>
          <a:p>
            <a:r>
              <a:rPr lang="en-US" dirty="0"/>
              <a:t>Point out that Incoming </a:t>
            </a:r>
            <a:r>
              <a:rPr lang="en-US" dirty="0" err="1"/>
              <a:t>Webhook</a:t>
            </a:r>
            <a:r>
              <a:rPr lang="en-US" dirty="0"/>
              <a:t> requires user to capture and store information. A programmatic way to do that is </a:t>
            </a:r>
            <a:r>
              <a:rPr lang="en-US"/>
              <a:t>in following section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9/9/2019 12:07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1B8A5-A28A-4304-8371-25D67565D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 of the Office 365 Platform canvas for conversations</a:t>
            </a:r>
          </a:p>
        </p:txBody>
      </p:sp>
    </p:spTree>
    <p:extLst>
      <p:ext uri="{BB962C8B-B14F-4D97-AF65-F5344CB8AC3E}">
        <p14:creationId xmlns:p14="http://schemas.microsoft.com/office/powerpoint/2010/main" val="136136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Cards support rich content that is formatted to fit the canvas</a:t>
            </a:r>
          </a:p>
          <a:p>
            <a:r>
              <a:rPr lang="en-US" dirty="0"/>
              <a:t>All conversation tools are supported, across platforms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HTML is ignored and treated as plain text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as appropriate, in the layout that best conveys the meaning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Cards are meant to be easy to read; if there is too much information in a card, it will be lost on the user.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digest-like cards, consider adding a "View full digest" action at the end of the card.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  <a:p>
            <a:endParaRPr lang="en-US" dirty="0"/>
          </a:p>
          <a:p>
            <a:r>
              <a:rPr lang="en-US" dirty="0"/>
              <a:t>Example on web includes </a:t>
            </a:r>
            <a:r>
              <a:rPr lang="en-US" dirty="0" err="1"/>
              <a:t>json</a:t>
            </a:r>
            <a:r>
              <a:rPr lang="en-US" dirty="0"/>
              <a:t>: https://docs.microsoft.com/en-us/outlook/actionable-messages/card-reference#card-examples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9/9/2019 12:07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  <p:sldLayoutId id="214748463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Build a basic Connector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Card Design &amp; Incoming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Send a Connector Card via Incoming </a:t>
            </a:r>
            <a:r>
              <a:rPr lang="en-US" sz="2800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Design Guidelines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Card Sections and Fields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Security and Storage requirements for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76893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Card Design &amp; Incoming </a:t>
            </a:r>
            <a:r>
              <a:rPr lang="en-US" sz="2800" dirty="0" err="1"/>
              <a:t>Webhooks</a:t>
            </a:r>
            <a:endParaRPr lang="en-US" sz="2800" dirty="0"/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Platform</a:t>
            </a:r>
          </a:p>
        </p:txBody>
      </p:sp>
      <p:sp>
        <p:nvSpPr>
          <p:cNvPr id="159" name="Content Placeholder 6"/>
          <p:cNvSpPr txBox="1">
            <a:spLocks/>
          </p:cNvSpPr>
          <p:nvPr/>
        </p:nvSpPr>
        <p:spPr>
          <a:xfrm>
            <a:off x="9304227" y="1714015"/>
            <a:ext cx="2899977" cy="29411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lvl="1">
              <a:spcAft>
                <a:spcPts val="600"/>
              </a:spcAft>
              <a:defRPr>
                <a:solidFill>
                  <a:schemeClr val="accent1"/>
                </a:solidFill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Task pane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Dialog box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</a:t>
            </a: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13927" y="1332743"/>
            <a:ext cx="3219346" cy="382254"/>
            <a:chOff x="8739447" y="1306428"/>
            <a:chExt cx="3156956" cy="374846"/>
          </a:xfrm>
        </p:grpSpPr>
        <p:sp>
          <p:nvSpPr>
            <p:cNvPr id="146" name="Rectangle 145"/>
            <p:cNvSpPr/>
            <p:nvPr/>
          </p:nvSpPr>
          <p:spPr>
            <a:xfrm>
              <a:off x="9122182" y="1306428"/>
              <a:ext cx="277422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Common across canvases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739447" y="1491094"/>
              <a:ext cx="382735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/>
          <p:cNvSpPr/>
          <p:nvPr/>
        </p:nvSpPr>
        <p:spPr>
          <a:xfrm>
            <a:off x="575985" y="5124079"/>
            <a:ext cx="1439916" cy="95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Canvas specific</a:t>
            </a:r>
          </a:p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3129" y="4738145"/>
            <a:ext cx="1406339" cy="1324247"/>
            <a:chOff x="2129285" y="4645833"/>
            <a:chExt cx="1379085" cy="1298583"/>
          </a:xfrm>
        </p:grpSpPr>
        <p:sp>
          <p:nvSpPr>
            <p:cNvPr id="161" name="Rectangle 160"/>
            <p:cNvSpPr/>
            <p:nvPr/>
          </p:nvSpPr>
          <p:spPr>
            <a:xfrm>
              <a:off x="2129285" y="5224343"/>
              <a:ext cx="1379085" cy="720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import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Dictionary</a:t>
              </a:r>
            </a:p>
          </p:txBody>
        </p: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2431359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307847" y="4738142"/>
            <a:ext cx="1951325" cy="1324247"/>
            <a:chOff x="4222632" y="4645833"/>
            <a:chExt cx="1913509" cy="1298584"/>
          </a:xfrm>
        </p:grpSpPr>
        <p:sp>
          <p:nvSpPr>
            <p:cNvPr id="162" name="Rectangle 161"/>
            <p:cNvSpPr/>
            <p:nvPr/>
          </p:nvSpPr>
          <p:spPr>
            <a:xfrm>
              <a:off x="4222632" y="5224343"/>
              <a:ext cx="1913509" cy="72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Connectors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Actionable emails</a:t>
              </a:r>
            </a:p>
          </p:txBody>
        </p:sp>
        <p:cxnSp>
          <p:nvCxnSpPr>
            <p:cNvPr id="164" name="Straight Connector 163"/>
            <p:cNvCxnSpPr>
              <a:cxnSpLocks/>
            </p:cNvCxnSpPr>
            <p:nvPr/>
          </p:nvCxnSpPr>
          <p:spPr>
            <a:xfrm>
              <a:off x="447564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98159" y="4738144"/>
            <a:ext cx="1422833" cy="1338759"/>
            <a:chOff x="6664682" y="4645833"/>
            <a:chExt cx="1395259" cy="1312814"/>
          </a:xfrm>
        </p:grpSpPr>
        <p:sp>
          <p:nvSpPr>
            <p:cNvPr id="163" name="Rectangle 162"/>
            <p:cNvSpPr/>
            <p:nvPr/>
          </p:nvSpPr>
          <p:spPr>
            <a:xfrm>
              <a:off x="6664682" y="5224343"/>
              <a:ext cx="1395259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Navigation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Branding</a:t>
              </a:r>
            </a:p>
          </p:txBody>
        </p:sp>
        <p:cxnSp>
          <p:nvCxnSpPr>
            <p:cNvPr id="165" name="Straight Connector 164"/>
            <p:cNvCxnSpPr>
              <a:cxnSpLocks/>
            </p:cNvCxnSpPr>
            <p:nvPr/>
          </p:nvCxnSpPr>
          <p:spPr>
            <a:xfrm>
              <a:off x="698700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04714" y="1303028"/>
            <a:ext cx="8509212" cy="3659242"/>
            <a:chOff x="395141" y="1277288"/>
            <a:chExt cx="8344306" cy="3588327"/>
          </a:xfrm>
        </p:grpSpPr>
        <p:sp>
          <p:nvSpPr>
            <p:cNvPr id="169" name="Rectangle 168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395141" y="2520753"/>
              <a:ext cx="1735896" cy="1102264"/>
              <a:chOff x="395141" y="2520753"/>
              <a:chExt cx="1735896" cy="1102264"/>
            </a:xfrm>
          </p:grpSpPr>
          <p:pic>
            <p:nvPicPr>
              <p:cNvPr id="233" name="Picture 232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395141" y="3045038"/>
                <a:ext cx="1735896" cy="577979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2173130" y="1993083"/>
            <a:ext cx="1700533" cy="2713271"/>
            <a:chOff x="2129285" y="1953970"/>
            <a:chExt cx="1667578" cy="2660689"/>
          </a:xfrm>
        </p:grpSpPr>
        <p:sp>
          <p:nvSpPr>
            <p:cNvPr id="236" name="TextBox 235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38" name="Rectangle 237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494" tIns="149196" rIns="186494" bIns="149196" rtlCol="0">
                  <a:spAutoFit/>
                </a:bodyPr>
                <a:lstStyle/>
                <a:p>
                  <a:pPr marL="0" marR="0" lvl="0" indent="0" algn="l" defTabSz="93241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16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2" name="Rectangle 241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Rectangle 250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2" name="Group 251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53" name="Partial Circle 252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Partial Circle 253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8" name="Group 257"/>
          <p:cNvGrpSpPr/>
          <p:nvPr/>
        </p:nvGrpSpPr>
        <p:grpSpPr>
          <a:xfrm>
            <a:off x="3990494" y="2789188"/>
            <a:ext cx="2667693" cy="1948956"/>
            <a:chOff x="3911429" y="2734647"/>
            <a:chExt cx="2615994" cy="1911186"/>
          </a:xfrm>
        </p:grpSpPr>
        <p:sp>
          <p:nvSpPr>
            <p:cNvPr id="259" name="TextBox 258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2" name="Rectangle 28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34" tIns="93234" rIns="34968" bIns="34968" rtlCol="0" anchor="b" anchorCtr="0"/>
                <a:lstStyle/>
                <a:p>
                  <a:pPr marL="0" marR="0" lvl="0" indent="0" algn="ctr" defTabSz="95059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26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3" name="Straight Connector 26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" name="Group 26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77" name="Rectangle 27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78" name="Picture 277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6" name="Picture 26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7" name="Straight Connector 26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4" name="Rectangle 27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1" name="Rectangle 27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2" name="Picture 271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9" name="Group 288"/>
          <p:cNvGrpSpPr/>
          <p:nvPr/>
        </p:nvGrpSpPr>
        <p:grpSpPr>
          <a:xfrm>
            <a:off x="6824715" y="1993081"/>
            <a:ext cx="1700533" cy="2708737"/>
            <a:chOff x="6832147" y="1953970"/>
            <a:chExt cx="1667578" cy="2656243"/>
          </a:xfrm>
        </p:grpSpPr>
        <p:sp>
          <p:nvSpPr>
            <p:cNvPr id="290" name="TextBox 28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ectangle 30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3" name="Rectangle 302"/>
          <p:cNvSpPr/>
          <p:nvPr/>
        </p:nvSpPr>
        <p:spPr bwMode="auto">
          <a:xfrm>
            <a:off x="436065" y="1288112"/>
            <a:ext cx="8477861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3637577" y="1314647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F369B0-1085-44C3-85C3-28D85F00020D}"/>
              </a:ext>
            </a:extLst>
          </p:cNvPr>
          <p:cNvSpPr/>
          <p:nvPr/>
        </p:nvSpPr>
        <p:spPr bwMode="auto">
          <a:xfrm>
            <a:off x="3943903" y="2097157"/>
            <a:ext cx="2794991" cy="3979745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7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Connector Cards</a:t>
            </a:r>
          </a:p>
        </p:txBody>
      </p:sp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8F95B-7FAC-4102-9DB6-08177AB2C5DF}"/>
              </a:ext>
            </a:extLst>
          </p:cNvPr>
          <p:cNvSpPr/>
          <p:nvPr/>
        </p:nvSpPr>
        <p:spPr>
          <a:xfrm>
            <a:off x="465138" y="5000865"/>
            <a:ext cx="4054907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Rich Content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Rich Text (Markdown)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Images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Sections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Fields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4FB3C-904D-4A20-9AD0-C1FAA3DDB14B}"/>
              </a:ext>
            </a:extLst>
          </p:cNvPr>
          <p:cNvSpPr/>
          <p:nvPr/>
        </p:nvSpPr>
        <p:spPr bwMode="auto">
          <a:xfrm>
            <a:off x="3866147" y="5435255"/>
            <a:ext cx="401053" cy="58053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87BED-3700-4F7E-A5BB-D41A8CE1419E}"/>
              </a:ext>
            </a:extLst>
          </p:cNvPr>
          <p:cNvSpPr/>
          <p:nvPr/>
        </p:nvSpPr>
        <p:spPr>
          <a:xfrm>
            <a:off x="6432884" y="5000865"/>
            <a:ext cx="4299284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Across Office 365 Workloads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Outlook 2016 &amp; web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Groups mobile iOS &amp; Android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Microsoft Teams desktop, web and mobile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Yammer desktop, web and mobile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4F0A2-4D54-4804-9694-0A9B4EB58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08" y="2032787"/>
            <a:ext cx="2779837" cy="2387613"/>
          </a:xfrm>
          <a:prstGeom prst="rect">
            <a:avLst/>
          </a:prstGeom>
          <a:effectLst>
            <a:outerShdw blurRad="254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723940-5AAA-4DFC-B982-FB40C752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315" y="2750402"/>
            <a:ext cx="952381" cy="952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3FC7B-7D16-4C7F-9F72-49202D9D2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641" y="2750401"/>
            <a:ext cx="952381" cy="9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80DB-B41D-402E-A99C-8286A6D03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966" y="2750401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– Text 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C4FFD1EB-57BB-4D5A-AAD3-CFF7D7AD9B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503878737"/>
              </p:ext>
            </p:extLst>
          </p:nvPr>
        </p:nvGraphicFramePr>
        <p:xfrm>
          <a:off x="465139" y="2405192"/>
          <a:ext cx="10636754" cy="387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691">
                  <a:extLst>
                    <a:ext uri="{9D8B030D-6E8A-4147-A177-3AD203B41FA5}">
                      <a16:colId xmlns:a16="http://schemas.microsoft.com/office/drawing/2014/main" val="3319602593"/>
                    </a:ext>
                  </a:extLst>
                </a:gridCol>
                <a:gridCol w="8065063">
                  <a:extLst>
                    <a:ext uri="{9D8B030D-6E8A-4147-A177-3AD203B41FA5}">
                      <a16:colId xmlns:a16="http://schemas.microsoft.com/office/drawing/2014/main" val="3971434192"/>
                    </a:ext>
                  </a:extLst>
                </a:gridCol>
              </a:tblGrid>
              <a:tr h="485697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Effect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Markdown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943444"/>
                  </a:ext>
                </a:extLst>
              </a:tr>
              <a:tr h="48569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Italics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*Italic*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705055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Bold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**Bold**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577086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Bold Italics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***Bold Italic***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2593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Strikethrough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~~Strikethrough~~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52028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Links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[Microsoft](https://www.microsoft.com)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50268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Headings (H1 thru H6)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# Heading </a:t>
                      </a:r>
                      <a:r>
                        <a:rPr lang="en-US" sz="1400" dirty="0">
                          <a:latin typeface="+mn-lt"/>
                        </a:rPr>
                        <a:t>through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###### Heading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72672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Bulleted Lists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 List Item </a:t>
                      </a:r>
                      <a:r>
                        <a:rPr lang="en-US" sz="1400" dirty="0">
                          <a:latin typeface="+mn-lt"/>
                        </a:rPr>
                        <a:t>or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- List Item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38713"/>
                  </a:ext>
                </a:extLst>
              </a:tr>
            </a:tbl>
          </a:graphicData>
        </a:graphic>
      </p:graphicFrame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Text formatting: Basic Markdown </a:t>
            </a:r>
          </a:p>
        </p:txBody>
      </p:sp>
    </p:spTree>
    <p:extLst>
      <p:ext uri="{BB962C8B-B14F-4D97-AF65-F5344CB8AC3E}">
        <p14:creationId xmlns:p14="http://schemas.microsoft.com/office/powerpoint/2010/main" val="448824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-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110026"/>
            <a:ext cx="3690937" cy="1269578"/>
          </a:xfrm>
        </p:spPr>
        <p:txBody>
          <a:bodyPr/>
          <a:lstStyle/>
          <a:p>
            <a:r>
              <a:rPr lang="en-US" sz="1800" dirty="0">
                <a:latin typeface="Consolas" panose="020B0609020204030204" pitchFamily="49" charset="0"/>
              </a:rPr>
              <a:t>images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Photo Gallery inside a section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Rendering depends on app/device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Scroll/Swipe to 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110026"/>
            <a:ext cx="3717213" cy="923330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heroImage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Image is centerpiece of card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Can be used to provide a banner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110026"/>
            <a:ext cx="3690937" cy="1615827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activityImage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Image &amp; text displayed in two-column layout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Use for scenarios: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Someone did something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News article abstract</a:t>
            </a:r>
          </a:p>
        </p:txBody>
      </p:sp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C:\Users\Paul\AppData\Local\Temp\SNAGHTML6e3ccd6.PNG">
            <a:extLst>
              <a:ext uri="{FF2B5EF4-FFF2-40B4-BE49-F238E27FC236}">
                <a16:creationId xmlns:a16="http://schemas.microsoft.com/office/drawing/2014/main" id="{7A45910B-5C30-4671-88B5-408408C9F37B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881014"/>
            <a:ext cx="2752725" cy="6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3C812A9-9AF7-4922-BAF6-1DDFB53DF6F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5018034" y="1997075"/>
            <a:ext cx="2425807" cy="2459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ECED0-BD5F-4CA1-B1EF-35B47DF24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493" y="2881014"/>
            <a:ext cx="2752726" cy="4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-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1618-1F97-44C4-A7E0-BFFC59AF2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2005456"/>
            <a:ext cx="3205162" cy="161582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Sections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Use to logically group data together</a:t>
            </a:r>
          </a:p>
          <a:p>
            <a:pPr lvl="1">
              <a:spcBef>
                <a:spcPts val="900"/>
              </a:spcBef>
            </a:pPr>
            <a:endParaRPr lang="en-US" dirty="0"/>
          </a:p>
          <a:p>
            <a:pPr lvl="1">
              <a:spcBef>
                <a:spcPts val="900"/>
              </a:spcBef>
            </a:pPr>
            <a:r>
              <a:rPr lang="en-US" dirty="0"/>
              <a:t>Don’t include more than 10</a:t>
            </a:r>
          </a:p>
          <a:p>
            <a:endParaRPr lang="en-US" sz="1800" b="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8DC03-90F1-4CDA-9D73-5C176C7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919288"/>
            <a:ext cx="8267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1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Sections and Fields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1962076"/>
          </a:xfrm>
        </p:spPr>
        <p:txBody>
          <a:bodyPr/>
          <a:lstStyle/>
          <a:p>
            <a:r>
              <a:rPr lang="en-US" sz="1800" dirty="0"/>
              <a:t>Card Fields</a:t>
            </a:r>
          </a:p>
          <a:p>
            <a:r>
              <a:rPr lang="en-US" b="0" dirty="0">
                <a:solidFill>
                  <a:srgbClr val="000A18"/>
                </a:solidFill>
              </a:rPr>
              <a:t>Title</a:t>
            </a:r>
          </a:p>
          <a:p>
            <a:r>
              <a:rPr lang="en-US" b="0" dirty="0">
                <a:solidFill>
                  <a:srgbClr val="000A18"/>
                </a:solidFill>
              </a:rPr>
              <a:t>Summary</a:t>
            </a:r>
          </a:p>
          <a:p>
            <a:r>
              <a:rPr lang="en-US" b="0" dirty="0">
                <a:solidFill>
                  <a:srgbClr val="000A18"/>
                </a:solidFill>
              </a:rPr>
              <a:t>Text</a:t>
            </a:r>
          </a:p>
          <a:p>
            <a:r>
              <a:rPr lang="en-US" b="0" dirty="0">
                <a:solidFill>
                  <a:srgbClr val="000A18"/>
                </a:solidFill>
              </a:rPr>
              <a:t>Theme Color</a:t>
            </a:r>
          </a:p>
          <a:p>
            <a:r>
              <a:rPr lang="en-US" b="0" dirty="0">
                <a:solidFill>
                  <a:srgbClr val="000A18"/>
                </a:solidFill>
              </a:rPr>
              <a:t>Potential 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654573"/>
          </a:xfrm>
        </p:spPr>
        <p:txBody>
          <a:bodyPr/>
          <a:lstStyle/>
          <a:p>
            <a:r>
              <a:rPr lang="en-US" sz="1800" dirty="0"/>
              <a:t>Section Fields</a:t>
            </a:r>
          </a:p>
          <a:p>
            <a:r>
              <a:rPr lang="en-US" b="0" dirty="0">
                <a:solidFill>
                  <a:srgbClr val="000A18"/>
                </a:solidFill>
              </a:rPr>
              <a:t>Title</a:t>
            </a:r>
          </a:p>
          <a:p>
            <a:r>
              <a:rPr lang="en-US" b="0" dirty="0">
                <a:solidFill>
                  <a:srgbClr val="000A18"/>
                </a:solidFill>
              </a:rPr>
              <a:t>Text</a:t>
            </a:r>
          </a:p>
          <a:p>
            <a:r>
              <a:rPr lang="en-US" b="0" dirty="0">
                <a:solidFill>
                  <a:srgbClr val="000A18"/>
                </a:solidFill>
              </a:rPr>
              <a:t>Activity Text/Image</a:t>
            </a:r>
          </a:p>
          <a:p>
            <a:r>
              <a:rPr lang="en-US" b="0" dirty="0">
                <a:solidFill>
                  <a:srgbClr val="000A18"/>
                </a:solidFill>
              </a:rPr>
              <a:t>Images / Hero Image</a:t>
            </a:r>
          </a:p>
          <a:p>
            <a:r>
              <a:rPr lang="en-US" b="0" dirty="0">
                <a:solidFill>
                  <a:srgbClr val="000A18"/>
                </a:solidFill>
              </a:rPr>
              <a:t>Facts</a:t>
            </a:r>
          </a:p>
          <a:p>
            <a:r>
              <a:rPr lang="en-US" b="0" dirty="0">
                <a:solidFill>
                  <a:srgbClr val="000A18"/>
                </a:solidFill>
              </a:rPr>
              <a:t>Potential Actions</a:t>
            </a:r>
          </a:p>
          <a:p>
            <a:endParaRPr lang="en-US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“Content over chrome”</a:t>
            </a:r>
          </a:p>
        </p:txBody>
      </p:sp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309C-4C05-4E56-9C3C-A52233B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Cards – Design Guidelines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CFA52-4900-4144-842B-E88EE020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687512"/>
            <a:ext cx="78676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46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terms/"/>
    <ds:schemaRef ds:uri="http://schemas.microsoft.com/office/2006/documentManagement/types"/>
    <ds:schemaRef ds:uri="0f32b589-041a-4b5d-9ecb-546b576e7a4a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231</TotalTime>
  <Words>792</Words>
  <Application>Microsoft Office PowerPoint</Application>
  <PresentationFormat>Custom</PresentationFormat>
  <Paragraphs>144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2_Office 365 PPT Template - 2017</vt:lpstr>
      <vt:lpstr>Build a basic Connector</vt:lpstr>
      <vt:lpstr>PowerPoint Presentation</vt:lpstr>
      <vt:lpstr>Office 365 Platform</vt:lpstr>
      <vt:lpstr>Connector Cards</vt:lpstr>
      <vt:lpstr>Design Guidelines – Text </vt:lpstr>
      <vt:lpstr>Design Guidelines - Images</vt:lpstr>
      <vt:lpstr>Design Guidelines - Sections</vt:lpstr>
      <vt:lpstr>Card Sections and Fields</vt:lpstr>
      <vt:lpstr>Connector Cards – Design Guidelines</vt:lpstr>
      <vt:lpstr>Demo Send a Connector Card via Incoming Webhooks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14</cp:revision>
  <dcterms:created xsi:type="dcterms:W3CDTF">2017-11-07T21:02:02Z</dcterms:created>
  <dcterms:modified xsi:type="dcterms:W3CDTF">2019-09-09T17:09:30Z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